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819" r:id="rId2"/>
    <p:sldId id="820" r:id="rId3"/>
    <p:sldId id="821" r:id="rId4"/>
    <p:sldId id="815" r:id="rId5"/>
    <p:sldId id="816" r:id="rId6"/>
    <p:sldId id="818" r:id="rId7"/>
    <p:sldId id="817" r:id="rId8"/>
    <p:sldId id="826" r:id="rId9"/>
    <p:sldId id="827" r:id="rId10"/>
    <p:sldId id="828" r:id="rId11"/>
    <p:sldId id="823" r:id="rId12"/>
    <p:sldId id="825" r:id="rId13"/>
    <p:sldId id="751" r:id="rId14"/>
    <p:sldId id="754" r:id="rId15"/>
    <p:sldId id="755" r:id="rId16"/>
    <p:sldId id="814" r:id="rId17"/>
    <p:sldId id="822" r:id="rId1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83" autoAdjust="0"/>
    <p:restoredTop sz="91358" autoAdjust="0"/>
  </p:normalViewPr>
  <p:slideViewPr>
    <p:cSldViewPr snapToGrid="0">
      <p:cViewPr varScale="1">
        <p:scale>
          <a:sx n="111" d="100"/>
          <a:sy n="111" d="100"/>
        </p:scale>
        <p:origin x="6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9/25/23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9/25/23</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9/25/23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9/25/23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9/25/23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9/25/23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9/25/23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9/25/23</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9/25/23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9/25/23</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9/25/23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9/25/23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9/25/23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redfin.com/MA/Vineyard-Haven/60-Beach-Rd-02568/unit-237/home/135196757" TargetMode="External"/><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mharford.com/2021/03/cautionary-tales-florence-nightingale-and-her-geeks-declare-war-on-death/"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r-graphics.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www.forbes.com/2007/10/09/psychology-perception-opportunity-ent-dream1007-cx_rw_1009wiseman.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AF0D7-FC06-039E-0E84-F641A2212D30}"/>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6E956B80-BF3F-B4BB-F073-2CADCB9E6F67}"/>
              </a:ext>
            </a:extLst>
          </p:cNvPr>
          <p:cNvSpPr>
            <a:spLocks noGrp="1"/>
          </p:cNvSpPr>
          <p:nvPr>
            <p:ph type="title"/>
          </p:nvPr>
        </p:nvSpPr>
        <p:spPr/>
        <p:txBody>
          <a:bodyPr/>
          <a:lstStyle/>
          <a:p>
            <a:r>
              <a:rPr lang="en-US" dirty="0"/>
              <a:t>The face of data visualization</a:t>
            </a:r>
          </a:p>
        </p:txBody>
      </p:sp>
      <p:sp>
        <p:nvSpPr>
          <p:cNvPr id="4" name="Slide Number Placeholder 3">
            <a:extLst>
              <a:ext uri="{FF2B5EF4-FFF2-40B4-BE49-F238E27FC236}">
                <a16:creationId xmlns:a16="http://schemas.microsoft.com/office/drawing/2014/main" id="{A3AE598A-7736-9D86-3B09-A869D6E4C524}"/>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71D9512E-F9B6-5360-5B10-864E57DB872E}"/>
              </a:ext>
            </a:extLst>
          </p:cNvPr>
          <p:cNvSpPr>
            <a:spLocks noGrp="1"/>
          </p:cNvSpPr>
          <p:nvPr>
            <p:ph type="ftr" sz="quarter" idx="3"/>
          </p:nvPr>
        </p:nvSpPr>
        <p:spPr/>
        <p:txBody>
          <a:bodyPr/>
          <a:lstStyle/>
          <a:p>
            <a:r>
              <a:rPr lang="en-US" dirty="0"/>
              <a:t>Kwartler </a:t>
            </a:r>
          </a:p>
        </p:txBody>
      </p:sp>
      <p:pic>
        <p:nvPicPr>
          <p:cNvPr id="1026" name="Picture 2" descr="Florence Nightingale - Wikipedia">
            <a:extLst>
              <a:ext uri="{FF2B5EF4-FFF2-40B4-BE49-F238E27FC236}">
                <a16:creationId xmlns:a16="http://schemas.microsoft.com/office/drawing/2014/main" id="{E2FCEFA4-965C-7BE9-896A-5FA852699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22" y="1286208"/>
            <a:ext cx="3647686" cy="50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2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FFA5F-B1C2-51BE-0A2E-06D675E1B165}"/>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80290A6C-53EE-D431-2C3A-55E5A17C39A1}"/>
              </a:ext>
            </a:extLst>
          </p:cNvPr>
          <p:cNvSpPr>
            <a:spLocks noGrp="1"/>
          </p:cNvSpPr>
          <p:nvPr>
            <p:ph type="title"/>
          </p:nvPr>
        </p:nvSpPr>
        <p:spPr/>
        <p:txBody>
          <a:bodyPr/>
          <a:lstStyle/>
          <a:p>
            <a:r>
              <a:rPr lang="en-US" dirty="0"/>
              <a:t>Instead use a bar chat</a:t>
            </a:r>
          </a:p>
        </p:txBody>
      </p:sp>
      <p:sp>
        <p:nvSpPr>
          <p:cNvPr id="4" name="Slide Number Placeholder 3">
            <a:extLst>
              <a:ext uri="{FF2B5EF4-FFF2-40B4-BE49-F238E27FC236}">
                <a16:creationId xmlns:a16="http://schemas.microsoft.com/office/drawing/2014/main" id="{84C7E7C0-1058-D010-0628-A7C1EE0A491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21E57029-0E04-CFA8-0A7B-113B79670B0D}"/>
              </a:ext>
            </a:extLst>
          </p:cNvPr>
          <p:cNvSpPr>
            <a:spLocks noGrp="1"/>
          </p:cNvSpPr>
          <p:nvPr>
            <p:ph type="ftr" sz="quarter" idx="3"/>
          </p:nvPr>
        </p:nvSpPr>
        <p:spPr/>
        <p:txBody>
          <a:bodyPr/>
          <a:lstStyle/>
          <a:p>
            <a:r>
              <a:rPr lang="en-US"/>
              <a:t>Kwartler </a:t>
            </a:r>
            <a:endParaRPr lang="en-US" dirty="0"/>
          </a:p>
        </p:txBody>
      </p:sp>
      <p:pic>
        <p:nvPicPr>
          <p:cNvPr id="3074" name="Picture 2" descr="Why are pie charts terrible? - Quora">
            <a:extLst>
              <a:ext uri="{FF2B5EF4-FFF2-40B4-BE49-F238E27FC236}">
                <a16:creationId xmlns:a16="http://schemas.microsoft.com/office/drawing/2014/main" id="{7D9B1260-14C9-BAEE-ECB1-517A294287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90" b="50000"/>
          <a:stretch/>
        </p:blipFill>
        <p:spPr bwMode="auto">
          <a:xfrm>
            <a:off x="2025569" y="1969141"/>
            <a:ext cx="2431085"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6B41EE5E-78B3-FC77-5248-85852E2D3F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90" t="48218"/>
          <a:stretch/>
        </p:blipFill>
        <p:spPr bwMode="auto">
          <a:xfrm>
            <a:off x="5671032" y="1921396"/>
            <a:ext cx="2431085" cy="277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40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720DB-CD5D-2EA2-B1B7-95FC8A3F1C70}"/>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F3B5599F-44C5-73AD-1B2D-D80E229419FA}"/>
              </a:ext>
            </a:extLst>
          </p:cNvPr>
          <p:cNvSpPr>
            <a:spLocks noGrp="1"/>
          </p:cNvSpPr>
          <p:nvPr>
            <p:ph type="title"/>
          </p:nvPr>
        </p:nvSpPr>
        <p:spPr/>
        <p:txBody>
          <a:bodyPr/>
          <a:lstStyle/>
          <a:p>
            <a:r>
              <a:rPr lang="en-US" dirty="0"/>
              <a:t>Avoid 3d charts</a:t>
            </a:r>
          </a:p>
        </p:txBody>
      </p:sp>
      <p:sp>
        <p:nvSpPr>
          <p:cNvPr id="4" name="Slide Number Placeholder 3">
            <a:extLst>
              <a:ext uri="{FF2B5EF4-FFF2-40B4-BE49-F238E27FC236}">
                <a16:creationId xmlns:a16="http://schemas.microsoft.com/office/drawing/2014/main" id="{BF92A1FD-1A1D-B4B5-8F62-4A918924BB71}"/>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5CD2D1BD-59ED-338F-FEA2-4CF32A0EB57A}"/>
              </a:ext>
            </a:extLst>
          </p:cNvPr>
          <p:cNvSpPr>
            <a:spLocks noGrp="1"/>
          </p:cNvSpPr>
          <p:nvPr>
            <p:ph type="ftr" sz="quarter" idx="3"/>
          </p:nvPr>
        </p:nvSpPr>
        <p:spPr/>
        <p:txBody>
          <a:bodyPr/>
          <a:lstStyle/>
          <a:p>
            <a:r>
              <a:rPr lang="en-US" dirty="0"/>
              <a:t>Kwartler </a:t>
            </a:r>
          </a:p>
        </p:txBody>
      </p:sp>
      <p:pic>
        <p:nvPicPr>
          <p:cNvPr id="4098" name="Picture 2" descr="3D Plot in Excel | How to Plot 3D Graphs in Excel?">
            <a:extLst>
              <a:ext uri="{FF2B5EF4-FFF2-40B4-BE49-F238E27FC236}">
                <a16:creationId xmlns:a16="http://schemas.microsoft.com/office/drawing/2014/main" id="{943ACFD4-804D-05E9-31D7-9C926BBF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1301750"/>
            <a:ext cx="7175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0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 use other ways to convey complexity</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57C5CC6E-2DFD-295D-E104-BF1612498265}"/>
              </a:ext>
            </a:extLst>
          </p:cNvPr>
          <p:cNvSpPr txBox="1"/>
          <p:nvPr/>
        </p:nvSpPr>
        <p:spPr>
          <a:xfrm>
            <a:off x="204716" y="1602515"/>
            <a:ext cx="8122977" cy="646331"/>
          </a:xfrm>
          <a:prstGeom prst="rect">
            <a:avLst/>
          </a:prstGeom>
          <a:noFill/>
        </p:spPr>
        <p:txBody>
          <a:bodyPr wrap="square" rtlCol="0">
            <a:spAutoFit/>
          </a:bodyPr>
          <a:lstStyle/>
          <a:p>
            <a:r>
              <a:rPr lang="en-US" dirty="0"/>
              <a:t>Show the 3</a:t>
            </a:r>
            <a:r>
              <a:rPr lang="en-US" baseline="30000" dirty="0"/>
              <a:t>rd</a:t>
            </a:r>
            <a:r>
              <a:rPr lang="en-US" dirty="0"/>
              <a:t> dimension in a different manner</a:t>
            </a:r>
          </a:p>
          <a:p>
            <a:r>
              <a:rPr lang="en-US" b="1" dirty="0"/>
              <a:t>Colors, shapes size</a:t>
            </a:r>
          </a:p>
        </p:txBody>
      </p:sp>
      <p:pic>
        <p:nvPicPr>
          <p:cNvPr id="1026" name="Picture 2" descr="Bubble Chart - Learn about this chart and tools to create it">
            <a:extLst>
              <a:ext uri="{FF2B5EF4-FFF2-40B4-BE49-F238E27FC236}">
                <a16:creationId xmlns:a16="http://schemas.microsoft.com/office/drawing/2014/main" id="{2CD5F514-DA58-3476-9C86-D22ADD402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1869"/>
            <a:ext cx="9144000" cy="400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7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16825943"/>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Variable</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Grp1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Grp2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Grp3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Grp_n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or value</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7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9/25/23</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6"/>
            <a:ext cx="8784167" cy="5856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 regardless of magnitude</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0" y="1723238"/>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8F31C-D377-B8C7-A4E5-6753C6E1DD8B}"/>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F384CD36-253E-1A89-C7DB-C3A4D961C40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3F54EFE-D9EE-13B5-678D-493EAC9BBA7A}"/>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C8802920-90A0-0EE7-E50A-45131386704D}"/>
              </a:ext>
            </a:extLst>
          </p:cNvPr>
          <p:cNvSpPr>
            <a:spLocks noGrp="1"/>
          </p:cNvSpPr>
          <p:nvPr>
            <p:ph type="ftr" sz="quarter" idx="3"/>
          </p:nvPr>
        </p:nvSpPr>
        <p:spPr/>
        <p:txBody>
          <a:bodyPr/>
          <a:lstStyle/>
          <a:p>
            <a:r>
              <a:rPr lang="en-US" dirty="0"/>
              <a:t>Kwartler </a:t>
            </a:r>
          </a:p>
        </p:txBody>
      </p:sp>
      <p:pic>
        <p:nvPicPr>
          <p:cNvPr id="6" name="Picture 5">
            <a:extLst>
              <a:ext uri="{FF2B5EF4-FFF2-40B4-BE49-F238E27FC236}">
                <a16:creationId xmlns:a16="http://schemas.microsoft.com/office/drawing/2014/main" id="{3E420530-7DAD-B31E-69AE-AF26B2A724EB}"/>
              </a:ext>
            </a:extLst>
          </p:cNvPr>
          <p:cNvPicPr>
            <a:picLocks noChangeAspect="1"/>
          </p:cNvPicPr>
          <p:nvPr/>
        </p:nvPicPr>
        <p:blipFill>
          <a:blip r:embed="rId2"/>
          <a:stretch>
            <a:fillRect/>
          </a:stretch>
        </p:blipFill>
        <p:spPr>
          <a:xfrm>
            <a:off x="522027" y="136524"/>
            <a:ext cx="7772400" cy="4202302"/>
          </a:xfrm>
          <a:prstGeom prst="rect">
            <a:avLst/>
          </a:prstGeom>
        </p:spPr>
      </p:pic>
      <p:sp>
        <p:nvSpPr>
          <p:cNvPr id="8" name="TextBox 7">
            <a:extLst>
              <a:ext uri="{FF2B5EF4-FFF2-40B4-BE49-F238E27FC236}">
                <a16:creationId xmlns:a16="http://schemas.microsoft.com/office/drawing/2014/main" id="{44B51EA5-6800-ED20-1842-AD8BA0A45A10}"/>
              </a:ext>
            </a:extLst>
          </p:cNvPr>
          <p:cNvSpPr txBox="1"/>
          <p:nvPr/>
        </p:nvSpPr>
        <p:spPr>
          <a:xfrm>
            <a:off x="252483" y="5804639"/>
            <a:ext cx="8639033" cy="276999"/>
          </a:xfrm>
          <a:prstGeom prst="rect">
            <a:avLst/>
          </a:prstGeom>
          <a:noFill/>
        </p:spPr>
        <p:txBody>
          <a:bodyPr wrap="square">
            <a:spAutoFit/>
          </a:bodyPr>
          <a:lstStyle/>
          <a:p>
            <a:r>
              <a:rPr lang="en-US" sz="1200" dirty="0">
                <a:hlinkClick r:id="rId3"/>
              </a:rPr>
              <a:t>https://www.redfin.com/MA/Vineyard-Haven/60-Beach-Rd-02568/unit-237/home/135196757</a:t>
            </a:r>
            <a:endParaRPr lang="en-US" sz="1200" dirty="0"/>
          </a:p>
        </p:txBody>
      </p:sp>
      <p:pic>
        <p:nvPicPr>
          <p:cNvPr id="9" name="Picture 4" descr="Vineyard Harbor Motel in Tisbury, MA - Martha's Vineyard Lodging Association">
            <a:extLst>
              <a:ext uri="{FF2B5EF4-FFF2-40B4-BE49-F238E27FC236}">
                <a16:creationId xmlns:a16="http://schemas.microsoft.com/office/drawing/2014/main" id="{F1745F65-15F0-489C-5426-F0045DA1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30" y="4423216"/>
            <a:ext cx="1946939" cy="129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neyard Harbor Motel">
            <a:extLst>
              <a:ext uri="{FF2B5EF4-FFF2-40B4-BE49-F238E27FC236}">
                <a16:creationId xmlns:a16="http://schemas.microsoft.com/office/drawing/2014/main" id="{04E7DD3E-1199-CD28-F2C2-5233136DA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4423216"/>
            <a:ext cx="2059052" cy="113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9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9781-4C88-1D19-3B21-14DD84FC06AA}"/>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B2D27949-B9D4-EF6A-EF63-8461982FFD2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59DBB9-D551-8392-A70F-CCC4A769D11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FBC869C7-4011-A9B3-6B19-83153EE96A5E}"/>
              </a:ext>
            </a:extLst>
          </p:cNvPr>
          <p:cNvSpPr>
            <a:spLocks noGrp="1"/>
          </p:cNvSpPr>
          <p:nvPr>
            <p:ph type="ftr" sz="quarter" idx="3"/>
          </p:nvPr>
        </p:nvSpPr>
        <p:spPr/>
        <p:txBody>
          <a:bodyPr/>
          <a:lstStyle/>
          <a:p>
            <a:r>
              <a:rPr lang="en-US" dirty="0"/>
              <a:t>Kwartler </a:t>
            </a:r>
          </a:p>
        </p:txBody>
      </p:sp>
      <p:pic>
        <p:nvPicPr>
          <p:cNvPr id="2050" name="Picture 2" descr="Florence Nightingale's Rose Diagram : History of Information">
            <a:extLst>
              <a:ext uri="{FF2B5EF4-FFF2-40B4-BE49-F238E27FC236}">
                <a16:creationId xmlns:a16="http://schemas.microsoft.com/office/drawing/2014/main" id="{88961E37-C487-C20F-2694-FA0F3C6B3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6"/>
            <a:ext cx="9144000" cy="574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2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46173-2C9B-1337-E0B8-BA2CAC4836DF}"/>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B99DA3BA-0F7D-D05E-6860-C26C19EBE97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7BFCCBA-4E2C-4B08-FBE4-8BAD26845C95}"/>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id="{07E802B2-D406-E1D4-55E2-08B8A03B3C23}"/>
              </a:ext>
            </a:extLst>
          </p:cNvPr>
          <p:cNvSpPr>
            <a:spLocks noGrp="1"/>
          </p:cNvSpPr>
          <p:nvPr>
            <p:ph type="ftr" sz="quarter" idx="3"/>
          </p:nvPr>
        </p:nvSpPr>
        <p:spPr/>
        <p:txBody>
          <a:bodyPr/>
          <a:lstStyle/>
          <a:p>
            <a:r>
              <a:rPr lang="en-US" dirty="0"/>
              <a:t>Kwartler </a:t>
            </a:r>
          </a:p>
        </p:txBody>
      </p:sp>
      <p:pic>
        <p:nvPicPr>
          <p:cNvPr id="3074" name="Picture 2">
            <a:extLst>
              <a:ext uri="{FF2B5EF4-FFF2-40B4-BE49-F238E27FC236}">
                <a16:creationId xmlns:a16="http://schemas.microsoft.com/office/drawing/2014/main" id="{86F2316E-8B9A-2EBE-5997-B1B30D6F1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262"/>
          <a:stretch/>
        </p:blipFill>
        <p:spPr bwMode="auto">
          <a:xfrm>
            <a:off x="0" y="177419"/>
            <a:ext cx="9144000" cy="5645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DD80F4-B32B-53BA-7080-EC6AF7798B90}"/>
              </a:ext>
            </a:extLst>
          </p:cNvPr>
          <p:cNvSpPr txBox="1"/>
          <p:nvPr/>
        </p:nvSpPr>
        <p:spPr>
          <a:xfrm>
            <a:off x="0" y="5864076"/>
            <a:ext cx="9144000" cy="307777"/>
          </a:xfrm>
          <a:prstGeom prst="rect">
            <a:avLst/>
          </a:prstGeom>
          <a:noFill/>
        </p:spPr>
        <p:txBody>
          <a:bodyPr wrap="square">
            <a:spAutoFit/>
          </a:bodyPr>
          <a:lstStyle/>
          <a:p>
            <a:r>
              <a:rPr lang="en-US" sz="1400" dirty="0">
                <a:hlinkClick r:id="rId3"/>
              </a:rPr>
              <a:t>https://timharford.com/2021/03/cautionary-tales-florence-nightingale-and-her-geeks-declare-war-on-death/</a:t>
            </a:r>
            <a:endParaRPr lang="en-US" sz="1400" dirty="0"/>
          </a:p>
        </p:txBody>
      </p:sp>
    </p:spTree>
    <p:extLst>
      <p:ext uri="{BB962C8B-B14F-4D97-AF65-F5344CB8AC3E}">
        <p14:creationId xmlns:p14="http://schemas.microsoft.com/office/powerpoint/2010/main" val="136470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Visuals Best Practices…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18111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Choose [or lookup] the right chart</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sp>
        <p:nvSpPr>
          <p:cNvPr id="7" name="TextBox 6">
            <a:extLst>
              <a:ext uri="{FF2B5EF4-FFF2-40B4-BE49-F238E27FC236}">
                <a16:creationId xmlns:a16="http://schemas.microsoft.com/office/drawing/2014/main" id="{1DDAB1D5-7490-AA5C-28E4-322EC59C8807}"/>
              </a:ext>
            </a:extLst>
          </p:cNvPr>
          <p:cNvSpPr txBox="1"/>
          <p:nvPr/>
        </p:nvSpPr>
        <p:spPr>
          <a:xfrm>
            <a:off x="400050" y="5822864"/>
            <a:ext cx="4572000" cy="369332"/>
          </a:xfrm>
          <a:prstGeom prst="rect">
            <a:avLst/>
          </a:prstGeom>
          <a:noFill/>
        </p:spPr>
        <p:txBody>
          <a:bodyPr wrap="square">
            <a:spAutoFit/>
          </a:bodyPr>
          <a:lstStyle/>
          <a:p>
            <a:r>
              <a:rPr lang="en-US" dirty="0">
                <a:hlinkClick r:id="rId2"/>
              </a:rPr>
              <a:t>https://r-graphics.org/</a:t>
            </a:r>
            <a:endParaRPr lang="en-US" dirty="0"/>
          </a:p>
        </p:txBody>
      </p:sp>
      <p:pic>
        <p:nvPicPr>
          <p:cNvPr id="6" name="Picture 5">
            <a:extLst>
              <a:ext uri="{FF2B5EF4-FFF2-40B4-BE49-F238E27FC236}">
                <a16:creationId xmlns:a16="http://schemas.microsoft.com/office/drawing/2014/main" id="{4D1CEEFE-5D64-F677-4CA0-C387C7D1269E}"/>
              </a:ext>
            </a:extLst>
          </p:cNvPr>
          <p:cNvPicPr>
            <a:picLocks noChangeAspect="1"/>
          </p:cNvPicPr>
          <p:nvPr/>
        </p:nvPicPr>
        <p:blipFill>
          <a:blip r:embed="rId3"/>
          <a:stretch>
            <a:fillRect/>
          </a:stretch>
        </p:blipFill>
        <p:spPr>
          <a:xfrm>
            <a:off x="685800" y="1327849"/>
            <a:ext cx="7772400" cy="4202302"/>
          </a:xfrm>
          <a:prstGeom prst="rect">
            <a:avLst/>
          </a:prstGeom>
        </p:spPr>
      </p:pic>
    </p:spTree>
    <p:extLst>
      <p:ext uri="{BB962C8B-B14F-4D97-AF65-F5344CB8AC3E}">
        <p14:creationId xmlns:p14="http://schemas.microsoft.com/office/powerpoint/2010/main" val="348779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576DC-2ABE-6059-4C63-482D4A889658}"/>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11C005EF-BB3C-75B5-109A-BA69E0C18D12}"/>
              </a:ext>
            </a:extLst>
          </p:cNvPr>
          <p:cNvSpPr>
            <a:spLocks noGrp="1"/>
          </p:cNvSpPr>
          <p:nvPr>
            <p:ph type="title"/>
          </p:nvPr>
        </p:nvSpPr>
        <p:spPr/>
        <p:txBody>
          <a:bodyPr/>
          <a:lstStyle/>
          <a:p>
            <a:r>
              <a:rPr lang="en-US" dirty="0"/>
              <a:t>Best Practices</a:t>
            </a:r>
          </a:p>
        </p:txBody>
      </p:sp>
      <p:sp>
        <p:nvSpPr>
          <p:cNvPr id="4" name="Slide Number Placeholder 3">
            <a:extLst>
              <a:ext uri="{FF2B5EF4-FFF2-40B4-BE49-F238E27FC236}">
                <a16:creationId xmlns:a16="http://schemas.microsoft.com/office/drawing/2014/main" id="{EA9E3041-116E-96D3-4741-64235BC8098E}"/>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id="{33744C55-97D9-B6C8-CFB0-BDAD48E2560D}"/>
              </a:ext>
            </a:extLst>
          </p:cNvPr>
          <p:cNvSpPr>
            <a:spLocks noGrp="1"/>
          </p:cNvSpPr>
          <p:nvPr>
            <p:ph type="ftr" sz="quarter" idx="3"/>
          </p:nvPr>
        </p:nvSpPr>
        <p:spPr/>
        <p:txBody>
          <a:bodyPr/>
          <a:lstStyle/>
          <a:p>
            <a:r>
              <a:rPr lang="en-US" dirty="0"/>
              <a:t>Kwartler </a:t>
            </a:r>
          </a:p>
        </p:txBody>
      </p:sp>
      <p:sp>
        <p:nvSpPr>
          <p:cNvPr id="7" name="TextBox 6">
            <a:extLst>
              <a:ext uri="{FF2B5EF4-FFF2-40B4-BE49-F238E27FC236}">
                <a16:creationId xmlns:a16="http://schemas.microsoft.com/office/drawing/2014/main" id="{2EA7FB72-E91A-D56B-5F27-F376CFD2AE8C}"/>
              </a:ext>
            </a:extLst>
          </p:cNvPr>
          <p:cNvSpPr txBox="1"/>
          <p:nvPr/>
        </p:nvSpPr>
        <p:spPr>
          <a:xfrm>
            <a:off x="200025" y="1140053"/>
            <a:ext cx="8743950" cy="3970318"/>
          </a:xfrm>
          <a:prstGeom prst="rect">
            <a:avLst/>
          </a:prstGeom>
          <a:noFill/>
        </p:spPr>
        <p:txBody>
          <a:bodyPr wrap="square">
            <a:spAutoFit/>
          </a:bodyPr>
          <a:lstStyle/>
          <a:p>
            <a:pPr algn="l"/>
            <a:r>
              <a:rPr lang="en-US" sz="1200" b="1" i="0" u="sng" dirty="0">
                <a:solidFill>
                  <a:srgbClr val="333333"/>
                </a:solidFill>
                <a:effectLst/>
                <a:highlight>
                  <a:srgbClr val="FFFF00"/>
                </a:highlight>
                <a:latin typeface="Merriweather" panose="020F0502020204030204" pitchFamily="34" charset="0"/>
              </a:rPr>
              <a:t>Simplify</a:t>
            </a:r>
            <a:r>
              <a:rPr lang="en-US" sz="1200" b="0" i="0" dirty="0">
                <a:solidFill>
                  <a:srgbClr val="333333"/>
                </a:solidFill>
                <a:effectLst/>
                <a:latin typeface="Merriweather" panose="020F0502020204030204" pitchFamily="34" charset="0"/>
              </a:rPr>
              <a:t> - Just like an artist can capture the essence of an emotion with just a few lines, good data visualization captures the essence of data - without oversimplifying.</a:t>
            </a:r>
          </a:p>
          <a:p>
            <a:pPr algn="l"/>
            <a:r>
              <a:rPr lang="en-US" sz="1200" b="0" i="0" dirty="0">
                <a:solidFill>
                  <a:srgbClr val="333333"/>
                </a:solidFill>
                <a:effectLst/>
                <a:latin typeface="Merriweather" panose="020F0502020204030204" pitchFamily="34" charset="0"/>
              </a:rPr>
              <a:t>We don't want a tool that gives us 19 more options after we decide we want a column graph. </a:t>
            </a:r>
            <a:r>
              <a:rPr lang="en-US" sz="1200" b="0" i="0" strike="sngStrike" dirty="0">
                <a:solidFill>
                  <a:srgbClr val="333333"/>
                </a:solidFill>
                <a:effectLst/>
                <a:latin typeface="Merriweather" panose="020F0502020204030204" pitchFamily="34" charset="0"/>
              </a:rPr>
              <a:t>We want a tool like Tableau that knows which visualization is appropriate and then creates it. Simple.</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Compare</a:t>
            </a:r>
            <a:r>
              <a:rPr lang="en-US" sz="1200" b="0" i="0" dirty="0">
                <a:solidFill>
                  <a:srgbClr val="333333"/>
                </a:solidFill>
                <a:effectLst/>
                <a:latin typeface="Merriweather" panose="020F0502020204030204" pitchFamily="34" charset="0"/>
              </a:rPr>
              <a:t> - We need to be able to compare our data visualizations side by side. We can't hold the details of our data visualizations in our memory - </a:t>
            </a:r>
            <a:r>
              <a:rPr lang="en-US" sz="1200" b="0" i="0" dirty="0">
                <a:solidFill>
                  <a:srgbClr val="333333"/>
                </a:solidFill>
                <a:effectLst/>
                <a:highlight>
                  <a:srgbClr val="FFFF00"/>
                </a:highlight>
                <a:latin typeface="Merriweather" panose="020F0502020204030204" pitchFamily="34" charset="0"/>
              </a:rPr>
              <a:t>shift the burden of effort to our eyes</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Attend</a:t>
            </a:r>
            <a:r>
              <a:rPr lang="en-US" sz="1200" b="0" i="0" dirty="0">
                <a:solidFill>
                  <a:srgbClr val="333333"/>
                </a:solidFill>
                <a:effectLst/>
                <a:latin typeface="Merriweather" panose="020F0502020204030204" pitchFamily="34" charset="0"/>
              </a:rPr>
              <a:t> - The tool needs to make it easy for us to attend to the data that's really important. Our brains are easily encouraged to pay attention to the relevant or irrelevant details. Stephen demonstrated this convincingly with a video similar to Daniel Simon's classic </a:t>
            </a:r>
            <a:r>
              <a:rPr lang="en-US" sz="1200" b="0" i="0" dirty="0">
                <a:solidFill>
                  <a:srgbClr val="0B5CAB"/>
                </a:solidFill>
                <a:effectLst/>
                <a:latin typeface="Merriweather" panose="020F0502020204030204" pitchFamily="34" charset="0"/>
                <a:hlinkClick r:id="rId2"/>
              </a:rPr>
              <a:t>gorilla and ball passing</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Explore</a:t>
            </a:r>
            <a:r>
              <a:rPr lang="en-US" sz="1200" b="0" i="0" dirty="0">
                <a:solidFill>
                  <a:srgbClr val="333333"/>
                </a:solidFill>
                <a:effectLst/>
                <a:latin typeface="Merriweather" panose="020F0502020204030204" pitchFamily="34" charset="0"/>
              </a:rPr>
              <a:t> - Data visualization tools should let us just </a:t>
            </a:r>
            <a:r>
              <a:rPr lang="en-US" sz="1200" b="0" i="1" dirty="0">
                <a:solidFill>
                  <a:srgbClr val="333333"/>
                </a:solidFill>
                <a:effectLst/>
                <a:latin typeface="Merriweather" panose="020F0502020204030204" pitchFamily="34" charset="0"/>
              </a:rPr>
              <a:t>look</a:t>
            </a:r>
            <a:r>
              <a:rPr lang="en-US" sz="1200" b="0" i="0" dirty="0">
                <a:solidFill>
                  <a:srgbClr val="333333"/>
                </a:solidFill>
                <a:effectLst/>
                <a:latin typeface="Merriweather" panose="020F0502020204030204" pitchFamily="34" charset="0"/>
              </a:rPr>
              <a:t>. Not just to answer a specific question, but to explore data and discover things. Directed and exploratory analysis are equally valid, but we need to be sure that out visualization tool makes both possible.</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View Diversely </a:t>
            </a:r>
            <a:r>
              <a:rPr lang="en-US" sz="1200" b="0" i="0" dirty="0">
                <a:solidFill>
                  <a:srgbClr val="333333"/>
                </a:solidFill>
                <a:effectLst/>
                <a:latin typeface="Merriweather" panose="020F0502020204030204" pitchFamily="34" charset="0"/>
              </a:rPr>
              <a:t>- Different views of the same data provide different insights. It helps to be able to look at the same data from different perspectives at the same time and see how they fit together.</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Ask why </a:t>
            </a:r>
            <a:r>
              <a:rPr lang="en-US" sz="1200" b="0" i="0" dirty="0">
                <a:solidFill>
                  <a:srgbClr val="333333"/>
                </a:solidFill>
                <a:effectLst/>
                <a:latin typeface="Merriweather" panose="020F0502020204030204" pitchFamily="34" charset="0"/>
              </a:rPr>
              <a:t>- More than knowing "what's happening", we need to know "why it's happening". This is where actionable results come from.</a:t>
            </a:r>
          </a:p>
        </p:txBody>
      </p:sp>
      <p:sp>
        <p:nvSpPr>
          <p:cNvPr id="9" name="TextBox 8">
            <a:extLst>
              <a:ext uri="{FF2B5EF4-FFF2-40B4-BE49-F238E27FC236}">
                <a16:creationId xmlns:a16="http://schemas.microsoft.com/office/drawing/2014/main" id="{99B3DEFE-C73E-F44B-C7C4-F2E2BCEFAA79}"/>
              </a:ext>
            </a:extLst>
          </p:cNvPr>
          <p:cNvSpPr txBox="1"/>
          <p:nvPr/>
        </p:nvSpPr>
        <p:spPr>
          <a:xfrm>
            <a:off x="200025" y="5969186"/>
            <a:ext cx="9039509" cy="369332"/>
          </a:xfrm>
          <a:prstGeom prst="rect">
            <a:avLst/>
          </a:prstGeom>
          <a:noFill/>
        </p:spPr>
        <p:txBody>
          <a:bodyPr wrap="square">
            <a:spAutoFit/>
          </a:bodyPr>
          <a:lstStyle/>
          <a:p>
            <a:r>
              <a:rPr lang="en-US" dirty="0"/>
              <a:t>https://</a:t>
            </a:r>
            <a:r>
              <a:rPr lang="en-US" dirty="0" err="1"/>
              <a:t>www.tableau.com</a:t>
            </a:r>
            <a:r>
              <a:rPr lang="en-US" dirty="0"/>
              <a:t>/blog/</a:t>
            </a:r>
            <a:r>
              <a:rPr lang="en-US" dirty="0" err="1"/>
              <a:t>stephen</a:t>
            </a:r>
            <a:r>
              <a:rPr lang="en-US" dirty="0"/>
              <a:t>-few-data-visualization</a:t>
            </a:r>
          </a:p>
        </p:txBody>
      </p:sp>
    </p:spTree>
    <p:extLst>
      <p:ext uri="{BB962C8B-B14F-4D97-AF65-F5344CB8AC3E}">
        <p14:creationId xmlns:p14="http://schemas.microsoft.com/office/powerpoint/2010/main" val="2928261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Avoid pie/donut  charts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pic>
        <p:nvPicPr>
          <p:cNvPr id="6" name="Picture 5">
            <a:extLst>
              <a:ext uri="{FF2B5EF4-FFF2-40B4-BE49-F238E27FC236}">
                <a16:creationId xmlns:a16="http://schemas.microsoft.com/office/drawing/2014/main" id="{8E92DDF5-C3B5-279D-A790-283D3F128972}"/>
              </a:ext>
            </a:extLst>
          </p:cNvPr>
          <p:cNvPicPr>
            <a:picLocks noChangeAspect="1"/>
          </p:cNvPicPr>
          <p:nvPr/>
        </p:nvPicPr>
        <p:blipFill>
          <a:blip r:embed="rId2"/>
          <a:stretch>
            <a:fillRect/>
          </a:stretch>
        </p:blipFill>
        <p:spPr>
          <a:xfrm>
            <a:off x="350134" y="992414"/>
            <a:ext cx="7772400" cy="4873171"/>
          </a:xfrm>
          <a:prstGeom prst="rect">
            <a:avLst/>
          </a:prstGeom>
        </p:spPr>
      </p:pic>
      <p:sp>
        <p:nvSpPr>
          <p:cNvPr id="7" name="Oval 6">
            <a:extLst>
              <a:ext uri="{FF2B5EF4-FFF2-40B4-BE49-F238E27FC236}">
                <a16:creationId xmlns:a16="http://schemas.microsoft.com/office/drawing/2014/main" id="{4FF4A408-9CAD-5E22-F6A1-2948BEA01A36}"/>
              </a:ext>
            </a:extLst>
          </p:cNvPr>
          <p:cNvSpPr/>
          <p:nvPr/>
        </p:nvSpPr>
        <p:spPr>
          <a:xfrm>
            <a:off x="1226916" y="1817225"/>
            <a:ext cx="2558006" cy="532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6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59FA27-7314-E5A4-6CB0-34CD0ED1AD70}"/>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870FFB35-D9CA-871A-3768-C329A119F22F}"/>
              </a:ext>
            </a:extLst>
          </p:cNvPr>
          <p:cNvSpPr>
            <a:spLocks noGrp="1"/>
          </p:cNvSpPr>
          <p:nvPr>
            <p:ph type="title"/>
          </p:nvPr>
        </p:nvSpPr>
        <p:spPr/>
        <p:txBody>
          <a:bodyPr/>
          <a:lstStyle/>
          <a:p>
            <a:r>
              <a:rPr lang="en-US" dirty="0"/>
              <a:t>Instead use a bar chart</a:t>
            </a:r>
          </a:p>
        </p:txBody>
      </p:sp>
      <p:sp>
        <p:nvSpPr>
          <p:cNvPr id="4" name="Slide Number Placeholder 3">
            <a:extLst>
              <a:ext uri="{FF2B5EF4-FFF2-40B4-BE49-F238E27FC236}">
                <a16:creationId xmlns:a16="http://schemas.microsoft.com/office/drawing/2014/main" id="{893F8686-7913-B689-B0FD-F71E6127944B}"/>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3D847F58-768C-2CEB-2E31-D608F9092E93}"/>
              </a:ext>
            </a:extLst>
          </p:cNvPr>
          <p:cNvSpPr>
            <a:spLocks noGrp="1"/>
          </p:cNvSpPr>
          <p:nvPr>
            <p:ph type="ftr" sz="quarter" idx="3"/>
          </p:nvPr>
        </p:nvSpPr>
        <p:spPr/>
        <p:txBody>
          <a:bodyPr/>
          <a:lstStyle/>
          <a:p>
            <a:r>
              <a:rPr lang="en-US"/>
              <a:t>Kwartler </a:t>
            </a:r>
            <a:endParaRPr lang="en-US" dirty="0"/>
          </a:p>
        </p:txBody>
      </p:sp>
      <p:pic>
        <p:nvPicPr>
          <p:cNvPr id="1026" name="Picture 2" descr="Why are pie charts terrible? - Quora">
            <a:extLst>
              <a:ext uri="{FF2B5EF4-FFF2-40B4-BE49-F238E27FC236}">
                <a16:creationId xmlns:a16="http://schemas.microsoft.com/office/drawing/2014/main" id="{0709B548-0B29-4730-DBFA-C8A5FA39BC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458" b="52083"/>
          <a:stretch/>
        </p:blipFill>
        <p:spPr bwMode="auto">
          <a:xfrm>
            <a:off x="1182788" y="1769803"/>
            <a:ext cx="2500534" cy="2568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ACD254F1-4AF7-9927-BDA1-BFB5A656FD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670" r="66458"/>
          <a:stretch/>
        </p:blipFill>
        <p:spPr bwMode="auto">
          <a:xfrm>
            <a:off x="5636308" y="1678329"/>
            <a:ext cx="2500534" cy="27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99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FFCFD-8C2C-F8B3-EBBD-55DCB1743FB1}"/>
              </a:ext>
            </a:extLst>
          </p:cNvPr>
          <p:cNvSpPr>
            <a:spLocks noGrp="1"/>
          </p:cNvSpPr>
          <p:nvPr>
            <p:ph type="dt" sz="half" idx="10"/>
          </p:nvPr>
        </p:nvSpPr>
        <p:spPr/>
        <p:txBody>
          <a:bodyPr/>
          <a:lstStyle/>
          <a:p>
            <a:fld id="{6700A58B-DD98-43D0-B791-721480A02982}" type="datetime1">
              <a:rPr lang="en-US" smtClean="0"/>
              <a:t>9/25/23</a:t>
            </a:fld>
            <a:endParaRPr lang="en-US"/>
          </a:p>
        </p:txBody>
      </p:sp>
      <p:sp>
        <p:nvSpPr>
          <p:cNvPr id="3" name="Title 2">
            <a:extLst>
              <a:ext uri="{FF2B5EF4-FFF2-40B4-BE49-F238E27FC236}">
                <a16:creationId xmlns:a16="http://schemas.microsoft.com/office/drawing/2014/main" id="{972B7D7E-1DE9-B2D9-7618-6BB6BF43BB3C}"/>
              </a:ext>
            </a:extLst>
          </p:cNvPr>
          <p:cNvSpPr>
            <a:spLocks noGrp="1"/>
          </p:cNvSpPr>
          <p:nvPr>
            <p:ph type="title"/>
          </p:nvPr>
        </p:nvSpPr>
        <p:spPr/>
        <p:txBody>
          <a:bodyPr/>
          <a:lstStyle/>
          <a:p>
            <a:r>
              <a:rPr lang="en-US" dirty="0"/>
              <a:t>Instead use a bar chart</a:t>
            </a:r>
          </a:p>
        </p:txBody>
      </p:sp>
      <p:sp>
        <p:nvSpPr>
          <p:cNvPr id="4" name="Slide Number Placeholder 3">
            <a:extLst>
              <a:ext uri="{FF2B5EF4-FFF2-40B4-BE49-F238E27FC236}">
                <a16:creationId xmlns:a16="http://schemas.microsoft.com/office/drawing/2014/main" id="{1A8DB2E1-C376-367F-DB6F-CC91F4CC1054}"/>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976A75C8-2334-773C-0C9D-C29DF1226EF0}"/>
              </a:ext>
            </a:extLst>
          </p:cNvPr>
          <p:cNvSpPr>
            <a:spLocks noGrp="1"/>
          </p:cNvSpPr>
          <p:nvPr>
            <p:ph type="ftr" sz="quarter" idx="3"/>
          </p:nvPr>
        </p:nvSpPr>
        <p:spPr/>
        <p:txBody>
          <a:bodyPr/>
          <a:lstStyle/>
          <a:p>
            <a:r>
              <a:rPr lang="en-US"/>
              <a:t>Kwartler </a:t>
            </a:r>
            <a:endParaRPr lang="en-US" dirty="0"/>
          </a:p>
        </p:txBody>
      </p:sp>
      <p:pic>
        <p:nvPicPr>
          <p:cNvPr id="2050" name="Picture 2" descr="Why are pie charts terrible? - Quora">
            <a:extLst>
              <a:ext uri="{FF2B5EF4-FFF2-40B4-BE49-F238E27FC236}">
                <a16:creationId xmlns:a16="http://schemas.microsoft.com/office/drawing/2014/main" id="{7DA4B3FB-F84F-5164-171F-8CF6A10AC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56" r="31989" b="50000"/>
          <a:stretch/>
        </p:blipFill>
        <p:spPr bwMode="auto">
          <a:xfrm>
            <a:off x="1122745" y="2089150"/>
            <a:ext cx="2650602"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06C118A7-A1CD-204D-9B9C-36217EEF53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56" t="47786" r="31989"/>
          <a:stretch/>
        </p:blipFill>
        <p:spPr bwMode="auto">
          <a:xfrm>
            <a:off x="5370655" y="1970509"/>
            <a:ext cx="2650602" cy="279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68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25176</TotalTime>
  <Words>503</Words>
  <Application>Microsoft Macintosh PowerPoint</Application>
  <PresentationFormat>On-screen Show (4:3)</PresentationFormat>
  <Paragraphs>100</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 Unicode MS</vt:lpstr>
      <vt:lpstr>Arial</vt:lpstr>
      <vt:lpstr>Calibri</vt:lpstr>
      <vt:lpstr>Calibri Light</vt:lpstr>
      <vt:lpstr>Merriweather</vt:lpstr>
      <vt:lpstr>Office Theme</vt:lpstr>
      <vt:lpstr>The face of data visualization</vt:lpstr>
      <vt:lpstr>PowerPoint Presentation</vt:lpstr>
      <vt:lpstr>PowerPoint Presentation</vt:lpstr>
      <vt:lpstr>Visuals Best Practices…</vt:lpstr>
      <vt:lpstr>Choose [or lookup] the right chart</vt:lpstr>
      <vt:lpstr>Best Practices</vt:lpstr>
      <vt:lpstr>Avoid pie/donut  charts</vt:lpstr>
      <vt:lpstr>Instead use a bar chart</vt:lpstr>
      <vt:lpstr>Instead use a bar chart</vt:lpstr>
      <vt:lpstr>Instead use a bar chat</vt:lpstr>
      <vt:lpstr>Avoid 3d charts</vt:lpstr>
      <vt:lpstr>Instead use other ways to convey complexity</vt:lpstr>
      <vt:lpstr>Basic Bar Charts</vt:lpstr>
      <vt:lpstr>Side by Side Charts</vt:lpstr>
      <vt:lpstr>Stacked Bar Charts</vt:lpstr>
      <vt:lpstr>Proportional Stacked Bar Charts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Edward Kwartler</cp:lastModifiedBy>
  <cp:revision>159</cp:revision>
  <cp:lastPrinted>2018-07-10T22:02:33Z</cp:lastPrinted>
  <dcterms:created xsi:type="dcterms:W3CDTF">2018-05-11T14:06:45Z</dcterms:created>
  <dcterms:modified xsi:type="dcterms:W3CDTF">2023-09-25T21:50:13Z</dcterms:modified>
</cp:coreProperties>
</file>